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76D6C-3908-4C5C-A26E-79C788E239F2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D933E-BBDC-4D06-8D15-7B0C31F5C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1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828800"/>
          <a:ext cx="8382001" cy="2819401"/>
        </p:xfrm>
        <a:graphic>
          <a:graphicData uri="http://schemas.openxmlformats.org/drawingml/2006/table">
            <a:tbl>
              <a:tblPr/>
              <a:tblGrid>
                <a:gridCol w="799607"/>
                <a:gridCol w="876447"/>
                <a:gridCol w="2404019"/>
                <a:gridCol w="703121"/>
                <a:gridCol w="2655918"/>
                <a:gridCol w="942889"/>
              </a:tblGrid>
              <a:tr h="4187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2nd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Hazard and Risk; Tectonics; Earthquakes &amp; Faults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1: SeisVol, Relative plate motion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09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3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rd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Seismic Waves and Seismographs, Earthquake Location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2: Waves; Travel-time curves; Geometrical spreading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4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Magnitudes &amp; Mechanism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3: Location exercise using real data; fault plane solutions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5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Earthquake Source Parameters,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4: Calculation of magnitude, moment and Δσ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GB" sz="1200" baseline="30000" dirty="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2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752600"/>
          <a:ext cx="7619999" cy="3606252"/>
        </p:xfrm>
        <a:graphic>
          <a:graphicData uri="http://schemas.openxmlformats.org/drawingml/2006/table">
            <a:tbl>
              <a:tblPr/>
              <a:tblGrid>
                <a:gridCol w="726915"/>
                <a:gridCol w="949485"/>
                <a:gridCol w="2032756"/>
                <a:gridCol w="639201"/>
                <a:gridCol w="2414471"/>
                <a:gridCol w="857171"/>
              </a:tblGrid>
              <a:tr h="434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Characterisation of Strong-Motion (Processing of data)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5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: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Processing of Strong-Motion Accelerograms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Properties of data from observations (source, path and site effects on gm)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6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Estimating Scaling &amp; Attenuation Parameters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11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Ground Motion Simulations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7: Strong-Motion Regressions; Predictions Eqns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12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Ground Motion Prediction Equations form Observations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8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: Simulations (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SMSIM &amp; EXSIM)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13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3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524000"/>
          <a:ext cx="7619999" cy="3748557"/>
        </p:xfrm>
        <a:graphic>
          <a:graphicData uri="http://schemas.openxmlformats.org/drawingml/2006/table">
            <a:tbl>
              <a:tblPr/>
              <a:tblGrid>
                <a:gridCol w="726915"/>
                <a:gridCol w="949485"/>
                <a:gridCol w="2032756"/>
                <a:gridCol w="639201"/>
                <a:gridCol w="2414471"/>
                <a:gridCol w="857171"/>
              </a:tblGrid>
              <a:tr h="3875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16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Site Effects on Ground Motion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 dirty="0">
                          <a:latin typeface="Arial"/>
                          <a:ea typeface="Times New Roman"/>
                          <a:cs typeface="Times New Roman"/>
                        </a:rPr>
                        <a:t>Practicum 9: Site amplification </a:t>
                      </a:r>
                      <a:r>
                        <a:rPr lang="en-GB" sz="1200" i="1" dirty="0" smtClean="0">
                          <a:latin typeface="Arial"/>
                          <a:ea typeface="Times New Roman"/>
                          <a:cs typeface="Times New Roman"/>
                        </a:rPr>
                        <a:t>(STRATA</a:t>
                      </a:r>
                      <a:r>
                        <a:rPr lang="en-GB" sz="1200" i="1" dirty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9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17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Seismicity: Data and Models Macroseismic Intensity &amp; Source Characterization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10: Earthquake Catalogues &amp; Recurrence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18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Seismic Hazard Assessment: Overview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11: Construction of Seismic Scenarios and PSHA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9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19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Probabilistic Seismic Hazard Assessment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12: Review of published hazard assessments CRISIS 2007, SEISRISK III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20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4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676400"/>
          <a:ext cx="7848598" cy="3505198"/>
        </p:xfrm>
        <a:graphic>
          <a:graphicData uri="http://schemas.openxmlformats.org/drawingml/2006/table">
            <a:tbl>
              <a:tblPr/>
              <a:tblGrid>
                <a:gridCol w="748722"/>
                <a:gridCol w="1003878"/>
                <a:gridCol w="2067830"/>
                <a:gridCol w="658377"/>
                <a:gridCol w="2486905"/>
                <a:gridCol w="882886"/>
              </a:tblGrid>
              <a:tr h="4077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23rd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Hazard Maps and Seismic Design Codes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13: Logic-trees for PSHA &amp; Code Spectra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  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24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Selecting and scaling accelerograms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14: Hazard Assessment Workshop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25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latin typeface="Arial"/>
                          <a:ea typeface="Times New Roman"/>
                          <a:cs typeface="Times New Roman"/>
                        </a:rPr>
                        <a:t>Presentations on Hazard Assessment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15: Presentations on Hazard Assessment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26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Final Examination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27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404</Words>
  <Application>Microsoft Office PowerPoint</Application>
  <PresentationFormat>On-screen Show (4:3)</PresentationFormat>
  <Paragraphs>138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Course Schedule: Week 1</vt:lpstr>
      <vt:lpstr>Course Schedule: Week 2</vt:lpstr>
      <vt:lpstr>Course Schedule: Week 3</vt:lpstr>
      <vt:lpstr>Course Schedule: Week 4</vt:lpstr>
    </vt:vector>
  </TitlesOfParts>
  <Company>usgs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Schedule: Week 1</dc:title>
  <dc:creator>David M. Boore</dc:creator>
  <cp:lastModifiedBy>David M. Boore</cp:lastModifiedBy>
  <cp:revision>4</cp:revision>
  <dcterms:created xsi:type="dcterms:W3CDTF">2013-08-15T23:20:23Z</dcterms:created>
  <dcterms:modified xsi:type="dcterms:W3CDTF">2013-08-20T19:09:31Z</dcterms:modified>
</cp:coreProperties>
</file>